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95" r:id="rId4"/>
    <p:sldId id="296" r:id="rId5"/>
    <p:sldId id="297" r:id="rId6"/>
    <p:sldId id="298" r:id="rId7"/>
    <p:sldId id="299" r:id="rId8"/>
    <p:sldId id="300" r:id="rId9"/>
    <p:sldId id="273" r:id="rId10"/>
    <p:sldId id="301" r:id="rId11"/>
    <p:sldId id="302" r:id="rId12"/>
    <p:sldId id="30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ИС" initials="Р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6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0D02-6D04-4449-B8FB-B314BBA1BB4C}" type="datetimeFigureOut">
              <a:rPr lang="ru-RU" smtClean="0"/>
              <a:t>04.10.24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5CC6-E5D4-4D8B-BFFE-75E15EB2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6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0D02-6D04-4449-B8FB-B314BBA1BB4C}" type="datetimeFigureOut">
              <a:rPr lang="ru-RU" smtClean="0"/>
              <a:t>04.10.24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5CC6-E5D4-4D8B-BFFE-75E15EB2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0D02-6D04-4449-B8FB-B314BBA1BB4C}" type="datetimeFigureOut">
              <a:rPr lang="ru-RU" smtClean="0"/>
              <a:t>04.10.24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5CC6-E5D4-4D8B-BFFE-75E15EB2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0D02-6D04-4449-B8FB-B314BBA1BB4C}" type="datetimeFigureOut">
              <a:rPr lang="ru-RU" smtClean="0"/>
              <a:t>04.10.24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5CC6-E5D4-4D8B-BFFE-75E15EB2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1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0D02-6D04-4449-B8FB-B314BBA1BB4C}" type="datetimeFigureOut">
              <a:rPr lang="ru-RU" smtClean="0"/>
              <a:t>04.10.24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5CC6-E5D4-4D8B-BFFE-75E15EB2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6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0D02-6D04-4449-B8FB-B314BBA1BB4C}" type="datetimeFigureOut">
              <a:rPr lang="ru-RU" smtClean="0"/>
              <a:t>04.10.24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5CC6-E5D4-4D8B-BFFE-75E15EB2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0D02-6D04-4449-B8FB-B314BBA1BB4C}" type="datetimeFigureOut">
              <a:rPr lang="ru-RU" smtClean="0"/>
              <a:t>04.10.24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5CC6-E5D4-4D8B-BFFE-75E15EB2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3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0D02-6D04-4449-B8FB-B314BBA1BB4C}" type="datetimeFigureOut">
              <a:rPr lang="ru-RU" smtClean="0"/>
              <a:t>04.10.24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5CC6-E5D4-4D8B-BFFE-75E15EB2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6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0D02-6D04-4449-B8FB-B314BBA1BB4C}" type="datetimeFigureOut">
              <a:rPr lang="ru-RU" smtClean="0"/>
              <a:t>04.10.24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5CC6-E5D4-4D8B-BFFE-75E15EB2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4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0D02-6D04-4449-B8FB-B314BBA1BB4C}" type="datetimeFigureOut">
              <a:rPr lang="ru-RU" smtClean="0"/>
              <a:t>04.10.24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5CC6-E5D4-4D8B-BFFE-75E15EB2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0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0D02-6D04-4449-B8FB-B314BBA1BB4C}" type="datetimeFigureOut">
              <a:rPr lang="ru-RU" smtClean="0"/>
              <a:t>04.10.24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5CC6-E5D4-4D8B-BFFE-75E15EB2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3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60D02-6D04-4449-B8FB-B314BBA1BB4C}" type="datetimeFigureOut">
              <a:rPr lang="ru-RU" smtClean="0"/>
              <a:t>04.10.24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D5CC6-E5D4-4D8B-BFFE-75E15EB2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42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ЕГЭ по информатике и ИКТ: разъяснение по отдельным вопросам работы  конфликтных и предметных комиссий - ИМЦ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4651"/>
            <a:ext cx="4814047" cy="480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0788" y="761989"/>
            <a:ext cx="723339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Методическое 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сопровождение 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 подготовке к ЕГЭ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79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128" t="28493" r="22336" b="5330"/>
          <a:stretch/>
        </p:blipFill>
        <p:spPr>
          <a:xfrm>
            <a:off x="188258" y="1237130"/>
            <a:ext cx="6104966" cy="4242834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613646" y="133387"/>
            <a:ext cx="888850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/>
              <a:t>https://fipi.ru/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455" t="53309" r="71842" b="30147"/>
          <a:stretch/>
        </p:blipFill>
        <p:spPr>
          <a:xfrm>
            <a:off x="6763869" y="1237130"/>
            <a:ext cx="4168589" cy="1786539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352" t="74265" r="56959" b="19117"/>
          <a:stretch/>
        </p:blipFill>
        <p:spPr>
          <a:xfrm>
            <a:off x="6763869" y="3296415"/>
            <a:ext cx="5418130" cy="549444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371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4670" y="180069"/>
            <a:ext cx="888850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/>
              <a:t>https://kompege.ru/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2046" y="1911333"/>
            <a:ext cx="8888506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dirty="0" smtClean="0"/>
              <a:t>25036894 – разминочный</a:t>
            </a:r>
          </a:p>
          <a:p>
            <a:r>
              <a:rPr lang="ru-RU" sz="4800" dirty="0" smtClean="0"/>
              <a:t>25036895 – базовый</a:t>
            </a:r>
          </a:p>
          <a:p>
            <a:r>
              <a:rPr lang="ru-RU" sz="4800" dirty="0" smtClean="0"/>
              <a:t>25036896 – типичный ЕГЭ</a:t>
            </a:r>
          </a:p>
          <a:p>
            <a:r>
              <a:rPr lang="ru-RU" sz="4800" dirty="0" smtClean="0"/>
              <a:t>25036898 – выше ЕГЭ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5066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3647" y="146068"/>
            <a:ext cx="888850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https://kpolyakov.spb.ru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7" y="1373622"/>
            <a:ext cx="1620645" cy="487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83"/>
          <a:stretch/>
        </p:blipFill>
        <p:spPr bwMode="auto">
          <a:xfrm>
            <a:off x="3484817" y="1107836"/>
            <a:ext cx="3307480" cy="520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17"/>
          <a:stretch/>
        </p:blipFill>
        <p:spPr bwMode="auto">
          <a:xfrm>
            <a:off x="7483793" y="1107836"/>
            <a:ext cx="3769423" cy="540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21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1643" b="20190"/>
          <a:stretch/>
        </p:blipFill>
        <p:spPr>
          <a:xfrm>
            <a:off x="0" y="0"/>
            <a:ext cx="12192718" cy="1764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22324" y="2130992"/>
            <a:ext cx="5838073" cy="584775"/>
          </a:xfrm>
          <a:prstGeom prst="rect">
            <a:avLst/>
          </a:prstGeom>
          <a:ln w="76200">
            <a:solidFill>
              <a:srgbClr val="806A85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/>
              <a:t>Уровень сложности заданий ЕГЭ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7472" y="3922776"/>
            <a:ext cx="3538728" cy="804672"/>
          </a:xfrm>
          <a:prstGeom prst="roundRect">
            <a:avLst/>
          </a:prstGeom>
          <a:ln w="76200">
            <a:solidFill>
              <a:srgbClr val="806A8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+mj-lt"/>
              </a:rPr>
              <a:t>БАЗОВЫЙ</a:t>
            </a:r>
            <a:endParaRPr lang="ru-RU" sz="2800" b="1" dirty="0"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75404" y="3913632"/>
            <a:ext cx="3538728" cy="804672"/>
          </a:xfrm>
          <a:prstGeom prst="roundRect">
            <a:avLst/>
          </a:prstGeom>
          <a:ln w="76200">
            <a:solidFill>
              <a:srgbClr val="806A8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+mj-lt"/>
              </a:rPr>
              <a:t>ПОВЫШЕННЫЙ</a:t>
            </a:r>
            <a:endParaRPr lang="ru-RU" sz="2800" b="1" dirty="0"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03336" y="3922776"/>
            <a:ext cx="3538728" cy="804672"/>
          </a:xfrm>
          <a:prstGeom prst="roundRect">
            <a:avLst/>
          </a:prstGeom>
          <a:ln w="76200">
            <a:solidFill>
              <a:srgbClr val="806A8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+mj-lt"/>
              </a:rPr>
              <a:t>ВЫСОКИЙ</a:t>
            </a:r>
            <a:endParaRPr lang="ru-RU" sz="28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7472" y="5029200"/>
            <a:ext cx="3538728" cy="16184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+mj-lt"/>
              </a:rPr>
              <a:t>Задания:</a:t>
            </a:r>
          </a:p>
          <a:p>
            <a:pPr algn="ctr"/>
            <a:r>
              <a:rPr lang="ru-RU" sz="3600" dirty="0" smtClean="0">
                <a:latin typeface="+mj-lt"/>
              </a:rPr>
              <a:t>1-10, 19</a:t>
            </a:r>
            <a:endParaRPr lang="ru-RU" sz="36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75404" y="5029200"/>
            <a:ext cx="3538728" cy="16184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+mj-lt"/>
              </a:rPr>
              <a:t>Задания:</a:t>
            </a:r>
          </a:p>
          <a:p>
            <a:pPr algn="ctr"/>
            <a:r>
              <a:rPr lang="ru-RU" sz="3600" dirty="0" smtClean="0">
                <a:latin typeface="+mj-lt"/>
              </a:rPr>
              <a:t>11-18, 20, 22, 23</a:t>
            </a:r>
            <a:endParaRPr lang="ru-RU" sz="36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03336" y="5029200"/>
            <a:ext cx="3538728" cy="16184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+mj-lt"/>
              </a:rPr>
              <a:t>Задания:</a:t>
            </a:r>
          </a:p>
          <a:p>
            <a:pPr algn="ctr"/>
            <a:r>
              <a:rPr lang="ru-RU" sz="3600" dirty="0" smtClean="0">
                <a:latin typeface="+mj-lt"/>
              </a:rPr>
              <a:t>21, 24-27</a:t>
            </a:r>
            <a:endParaRPr lang="ru-RU" sz="3600" dirty="0">
              <a:latin typeface="+mj-lt"/>
            </a:endParaRPr>
          </a:p>
        </p:txBody>
      </p:sp>
      <p:cxnSp>
        <p:nvCxnSpPr>
          <p:cNvPr id="11" name="Прямая со стрелкой 10"/>
          <p:cNvCxnSpPr>
            <a:stCxn id="3" idx="2"/>
            <a:endCxn id="4" idx="0"/>
          </p:cNvCxnSpPr>
          <p:nvPr/>
        </p:nvCxnSpPr>
        <p:spPr>
          <a:xfrm flipH="1">
            <a:off x="2116836" y="2715767"/>
            <a:ext cx="4024525" cy="1207009"/>
          </a:xfrm>
          <a:prstGeom prst="straightConnector1">
            <a:avLst/>
          </a:prstGeom>
          <a:ln w="38100">
            <a:solidFill>
              <a:srgbClr val="806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  <a:endCxn id="5" idx="0"/>
          </p:cNvCxnSpPr>
          <p:nvPr/>
        </p:nvCxnSpPr>
        <p:spPr>
          <a:xfrm>
            <a:off x="6141361" y="2715767"/>
            <a:ext cx="3407" cy="1197865"/>
          </a:xfrm>
          <a:prstGeom prst="straightConnector1">
            <a:avLst/>
          </a:prstGeom>
          <a:ln w="38100">
            <a:solidFill>
              <a:srgbClr val="806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  <a:endCxn id="6" idx="0"/>
          </p:cNvCxnSpPr>
          <p:nvPr/>
        </p:nvCxnSpPr>
        <p:spPr>
          <a:xfrm>
            <a:off x="6141361" y="2715767"/>
            <a:ext cx="4031339" cy="1207009"/>
          </a:xfrm>
          <a:prstGeom prst="straightConnector1">
            <a:avLst/>
          </a:prstGeom>
          <a:ln w="38100">
            <a:solidFill>
              <a:srgbClr val="806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5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194" y="1566672"/>
            <a:ext cx="6027611" cy="33739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0"/>
            <a:ext cx="12153900" cy="1571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648" y="310896"/>
            <a:ext cx="116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СИСТЕМА ОЦЕНИВАНИЯ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20149"/>
          <a:stretch/>
        </p:blipFill>
        <p:spPr>
          <a:xfrm>
            <a:off x="525208" y="4940577"/>
            <a:ext cx="11077575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12153900" cy="1571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648" y="36576"/>
            <a:ext cx="116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РАСПРЕДЕЛЕНИЕ ЗАДАНИЙ ПО СОДЕРЖАТЕЛЬНЫМ РАЗДЕЛАМ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642"/>
          <a:stretch/>
        </p:blipFill>
        <p:spPr>
          <a:xfrm>
            <a:off x="1287589" y="1710721"/>
            <a:ext cx="9904667" cy="514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12153900" cy="1571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648" y="265176"/>
            <a:ext cx="116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МЕТОДЫ РЕШЕНИЯ ЗАДАНИЙ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378" y="1571625"/>
            <a:ext cx="80867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04787"/>
            <a:ext cx="98298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475776"/>
              </p:ext>
            </p:extLst>
          </p:nvPr>
        </p:nvGraphicFramePr>
        <p:xfrm>
          <a:off x="267856" y="242046"/>
          <a:ext cx="11229380" cy="6179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392">
                  <a:extLst>
                    <a:ext uri="{9D8B030D-6E8A-4147-A177-3AD203B41FA5}">
                      <a16:colId xmlns:a16="http://schemas.microsoft.com/office/drawing/2014/main" xmlns="" val="1620462540"/>
                    </a:ext>
                  </a:extLst>
                </a:gridCol>
                <a:gridCol w="6679918">
                  <a:extLst>
                    <a:ext uri="{9D8B030D-6E8A-4147-A177-3AD203B41FA5}">
                      <a16:colId xmlns:a16="http://schemas.microsoft.com/office/drawing/2014/main" xmlns="" val="720313512"/>
                    </a:ext>
                  </a:extLst>
                </a:gridCol>
                <a:gridCol w="3840070">
                  <a:extLst>
                    <a:ext uri="{9D8B030D-6E8A-4147-A177-3AD203B41FA5}">
                      <a16:colId xmlns:a16="http://schemas.microsoft.com/office/drawing/2014/main" xmlns="" val="3762956321"/>
                    </a:ext>
                  </a:extLst>
                </a:gridCol>
              </a:tblGrid>
              <a:tr h="551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№ п/п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разделов и тем программы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 КЛАСС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Номера заданий ЕГЭ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extLst>
                  <a:ext uri="{0D108BD9-81ED-4DB2-BD59-A6C34878D82A}">
                    <a16:rowId xmlns:a16="http://schemas.microsoft.com/office/drawing/2014/main" xmlns="" val="3265401696"/>
                  </a:ext>
                </a:extLst>
              </a:tr>
              <a:tr h="20139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Раздел 1. Цифровая грамотность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578790"/>
                  </a:ext>
                </a:extLst>
              </a:tr>
              <a:tr h="376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Компьютер - универсальное устройство обработки данных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1, 3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extLst>
                  <a:ext uri="{0D108BD9-81ED-4DB2-BD59-A6C34878D82A}">
                    <a16:rowId xmlns:a16="http://schemas.microsoft.com/office/drawing/2014/main" xmlns="" val="271540394"/>
                  </a:ext>
                </a:extLst>
              </a:tr>
              <a:tr h="2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Программное обеспечение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884550"/>
                  </a:ext>
                </a:extLst>
              </a:tr>
              <a:tr h="2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Компьютерные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сети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6766753"/>
                  </a:ext>
                </a:extLst>
              </a:tr>
              <a:tr h="2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Информационная безопасность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3017620"/>
                  </a:ext>
                </a:extLst>
              </a:tr>
              <a:tr h="20139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Раздел 2. Теоретические основы информатики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106915"/>
                  </a:ext>
                </a:extLst>
              </a:tr>
              <a:tr h="2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Представление информации в компьютере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2, 4,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7, 8, 11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extLst>
                  <a:ext uri="{0D108BD9-81ED-4DB2-BD59-A6C34878D82A}">
                    <a16:rowId xmlns:a16="http://schemas.microsoft.com/office/drawing/2014/main" xmlns="" val="2870215381"/>
                  </a:ext>
                </a:extLst>
              </a:tr>
              <a:tr h="2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Основы алгебры логики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1047224"/>
                  </a:ext>
                </a:extLst>
              </a:tr>
              <a:tr h="2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Компьютерная арифметика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468983"/>
                  </a:ext>
                </a:extLst>
              </a:tr>
              <a:tr h="20139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Раздел 3. Алгоритмы и программирование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2800946"/>
                  </a:ext>
                </a:extLst>
              </a:tr>
              <a:tr h="2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Введение в программирование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6, 12, 14, 15, 16, 23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extLst>
                  <a:ext uri="{0D108BD9-81ED-4DB2-BD59-A6C34878D82A}">
                    <a16:rowId xmlns:a16="http://schemas.microsoft.com/office/drawing/2014/main" xmlns="" val="2421578811"/>
                  </a:ext>
                </a:extLst>
              </a:tr>
              <a:tr h="2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Вспомогательные алгоритмы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3171209"/>
                  </a:ext>
                </a:extLst>
              </a:tr>
              <a:tr h="2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Численные методы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566328"/>
                  </a:ext>
                </a:extLst>
              </a:tr>
              <a:tr h="2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Алгоритмы обработки символьных данных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3742703"/>
                  </a:ext>
                </a:extLst>
              </a:tr>
              <a:tr h="2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Алгоритмы обработки массивов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2123411"/>
                  </a:ext>
                </a:extLst>
              </a:tr>
              <a:tr h="20139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Раздел 4. Информационные технологии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899260"/>
                  </a:ext>
                </a:extLst>
              </a:tr>
              <a:tr h="2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Обработка текстовых документов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3, 9, 10, 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18, 22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extLst>
                  <a:ext uri="{0D108BD9-81ED-4DB2-BD59-A6C34878D82A}">
                    <a16:rowId xmlns:a16="http://schemas.microsoft.com/office/drawing/2014/main" xmlns="" val="1410808461"/>
                  </a:ext>
                </a:extLst>
              </a:tr>
              <a:tr h="2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Анализ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данных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1" marR="57057" marT="2641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67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14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406711"/>
              </p:ext>
            </p:extLst>
          </p:nvPr>
        </p:nvGraphicFramePr>
        <p:xfrm>
          <a:off x="158003" y="142164"/>
          <a:ext cx="11836773" cy="5298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788">
                  <a:extLst>
                    <a:ext uri="{9D8B030D-6E8A-4147-A177-3AD203B41FA5}">
                      <a16:colId xmlns:a16="http://schemas.microsoft.com/office/drawing/2014/main" xmlns="" val="3395566057"/>
                    </a:ext>
                  </a:extLst>
                </a:gridCol>
                <a:gridCol w="6732659">
                  <a:extLst>
                    <a:ext uri="{9D8B030D-6E8A-4147-A177-3AD203B41FA5}">
                      <a16:colId xmlns:a16="http://schemas.microsoft.com/office/drawing/2014/main" xmlns="" val="1358293191"/>
                    </a:ext>
                  </a:extLst>
                </a:gridCol>
                <a:gridCol w="4185326">
                  <a:extLst>
                    <a:ext uri="{9D8B030D-6E8A-4147-A177-3AD203B41FA5}">
                      <a16:colId xmlns:a16="http://schemas.microsoft.com/office/drawing/2014/main" xmlns="" val="628014587"/>
                    </a:ext>
                  </a:extLst>
                </a:gridCol>
              </a:tblGrid>
              <a:tr h="784225"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№ п/п </a:t>
                      </a:r>
                      <a:endParaRPr lang="ru-RU" sz="1800">
                        <a:effectLst/>
                      </a:endParaRPr>
                    </a:p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Наименование разделов и тем программы </a:t>
                      </a:r>
                      <a:endParaRPr lang="ru-RU" sz="1800">
                        <a:effectLst/>
                      </a:endParaRPr>
                    </a:p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 КЛАСС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Номера заданий ЕГЭ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extLst>
                  <a:ext uri="{0D108BD9-81ED-4DB2-BD59-A6C34878D82A}">
                    <a16:rowId xmlns:a16="http://schemas.microsoft.com/office/drawing/2014/main" xmlns="" val="3412946874"/>
                  </a:ext>
                </a:extLst>
              </a:tr>
              <a:tr h="91440">
                <a:tc gridSpan="3"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Раздел 1. Теоретические основы информатики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373747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Информация и информационные процессы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 rowSpan="2"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2, 8, 11,</a:t>
                      </a:r>
                      <a:r>
                        <a:rPr lang="ru-RU" sz="1800" baseline="0" dirty="0" smtClean="0">
                          <a:effectLst/>
                        </a:rPr>
                        <a:t> 19-21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extLst>
                  <a:ext uri="{0D108BD9-81ED-4DB2-BD59-A6C34878D82A}">
                    <a16:rowId xmlns:a16="http://schemas.microsoft.com/office/drawing/2014/main" xmlns="" val="402236433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Моделирование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8729959"/>
                  </a:ext>
                </a:extLst>
              </a:tr>
              <a:tr h="91440">
                <a:tc gridSpan="3"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Раздел 2. Алгоритмы и программирование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032173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Элементы теории алгоритмов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 rowSpan="3"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17, 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23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extLst>
                  <a:ext uri="{0D108BD9-81ED-4DB2-BD59-A6C34878D82A}">
                    <a16:rowId xmlns:a16="http://schemas.microsoft.com/office/drawing/2014/main" xmlns="" val="245322586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Алгоритмы и структуры данных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463705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Основы объектно-ориентированного программирования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1674038"/>
                  </a:ext>
                </a:extLst>
              </a:tr>
              <a:tr h="91440">
                <a:tc gridSpan="3"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Раздел 3. Информационные технологии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054599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Компьютерно-математическое моделирование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 rowSpan="5"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3, 9, 10,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extLst>
                  <a:ext uri="{0D108BD9-81ED-4DB2-BD59-A6C34878D82A}">
                    <a16:rowId xmlns:a16="http://schemas.microsoft.com/office/drawing/2014/main" xmlns="" val="27192383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Базы данных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703948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Веб-сайты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355719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Компьютерная графика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51266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3D-моделирование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6022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67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9450"/>
          <a:stretch/>
        </p:blipFill>
        <p:spPr>
          <a:xfrm>
            <a:off x="445960" y="272112"/>
            <a:ext cx="11313224" cy="1462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80882" y="3144762"/>
            <a:ext cx="888850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https://kpolyakov.spb.ru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80882" y="1981208"/>
            <a:ext cx="888850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https://inf-ege.sdamgia.ru/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0882" y="4362104"/>
            <a:ext cx="888850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/>
              <a:t>https://kompege.ru/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80882" y="5579446"/>
            <a:ext cx="888850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/>
              <a:t>https://fipi.ru/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6565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254</Words>
  <Application>Microsoft Office PowerPoint</Application>
  <PresentationFormat>Произвольный</PresentationFormat>
  <Paragraphs>99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РИС</dc:creator>
  <cp:lastModifiedBy>Кабинет 5</cp:lastModifiedBy>
  <cp:revision>62</cp:revision>
  <dcterms:created xsi:type="dcterms:W3CDTF">2024-03-16T05:02:44Z</dcterms:created>
  <dcterms:modified xsi:type="dcterms:W3CDTF">2024-10-04T11:33:04Z</dcterms:modified>
</cp:coreProperties>
</file>